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6416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Capstone Project:</a:t>
            </a:r>
            <a:endParaRPr lang="en-US" sz="4400" dirty="0"/>
          </a:p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Increasing user retention by Predicting Churn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35191"/>
            <a:ext cx="7468553" cy="38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Telecom companies face a critical challenge: customer churn. This presentation outlines our strategy to predict and proactively prevent customer attrition, ensuring sustained revenue and customer loyalty.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:                                                                                         Under the Guidance of :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Indrapal Singh  (Roll Number :30)                            Mr. Ishan Marwah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Anuj Soni (Roll Number :29)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Khushi Dasra (Roll Number :31)                                Conducted  by :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Devdatt Mishra (Roll Number :28)                            DSSC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K. Yukti (Roll Number :32)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3419" y="536972"/>
            <a:ext cx="1691045" cy="343972"/>
          </a:xfrm>
          <a:prstGeom prst="roundRect">
            <a:avLst>
              <a:gd name="adj" fmla="val 6812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800576" y="595551"/>
            <a:ext cx="14567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 STATEMENT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3419" y="944642"/>
            <a:ext cx="7895273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the Impact of Customer Churn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683419" y="3077408"/>
            <a:ext cx="4332684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churn significantly erodes revenue and market share for telecom providers. Identifying at-risk customers is paramount for implementing targeted retention strategies.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419" y="4355187"/>
            <a:ext cx="4332684" cy="1529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revenue loss from departing customers.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Increased acquisition costs to replace lost subscribers.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Negative impact on brand perception and customer lifetime value.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4403" y="1822013"/>
            <a:ext cx="8045768" cy="52305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18857" y="4666446"/>
            <a:ext cx="2275197" cy="28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Revenue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154123" y="3108460"/>
            <a:ext cx="1998520" cy="28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Costs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496474" y="4644956"/>
            <a:ext cx="1805115" cy="284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Lower CLV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326039" y="5545163"/>
            <a:ext cx="1697668" cy="56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Decreased Market Share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83419" y="7410926"/>
            <a:ext cx="1326356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objective is to develop a robust machine learning model capable of accurately classifying potential churners versus non-churners, enabling timely intervention.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5568" y="960001"/>
            <a:ext cx="1561743" cy="378500"/>
          </a:xfrm>
          <a:prstGeom prst="roundRect">
            <a:avLst>
              <a:gd name="adj" fmla="val 6664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861655" y="1022985"/>
            <a:ext cx="130956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&amp; APPROACH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5568" y="1412319"/>
            <a:ext cx="12248674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the Foundation: Data Integration and Feature Engineering</a:t>
            </a:r>
            <a:endParaRPr lang="en-US" sz="3100" dirty="0"/>
          </a:p>
        </p:txBody>
      </p:sp>
      <p:sp>
        <p:nvSpPr>
          <p:cNvPr id="5" name="Shape 3"/>
          <p:cNvSpPr/>
          <p:nvPr/>
        </p:nvSpPr>
        <p:spPr>
          <a:xfrm>
            <a:off x="7303770" y="2183606"/>
            <a:ext cx="22860" cy="5085993"/>
          </a:xfrm>
          <a:prstGeom prst="roundRect">
            <a:avLst>
              <a:gd name="adj" fmla="val 137919"/>
            </a:avLst>
          </a:prstGeom>
          <a:solidFill>
            <a:srgbClr val="5D606B"/>
          </a:solidFill>
          <a:ln/>
        </p:spPr>
      </p:sp>
      <p:sp>
        <p:nvSpPr>
          <p:cNvPr id="6" name="Shape 4"/>
          <p:cNvSpPr/>
          <p:nvPr/>
        </p:nvSpPr>
        <p:spPr>
          <a:xfrm>
            <a:off x="6471047" y="2408634"/>
            <a:ext cx="630555" cy="22860"/>
          </a:xfrm>
          <a:prstGeom prst="roundRect">
            <a:avLst>
              <a:gd name="adj" fmla="val 137919"/>
            </a:avLst>
          </a:prstGeom>
          <a:solidFill>
            <a:srgbClr val="5D606B"/>
          </a:solidFill>
          <a:ln/>
        </p:spPr>
      </p:sp>
      <p:sp>
        <p:nvSpPr>
          <p:cNvPr id="7" name="Shape 5"/>
          <p:cNvSpPr/>
          <p:nvPr/>
        </p:nvSpPr>
        <p:spPr>
          <a:xfrm>
            <a:off x="7078742" y="2183606"/>
            <a:ext cx="472916" cy="47291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6848" y="2271653"/>
            <a:ext cx="296704" cy="29670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3069312" y="2255758"/>
            <a:ext cx="319504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Data Merge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35568" y="2675573"/>
            <a:ext cx="55287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integrated four distinct datasets: customer demographics, usage patterns, complaint records, and billing history to form a holistic view of each subscriber.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28798" y="3618428"/>
            <a:ext cx="630555" cy="22860"/>
          </a:xfrm>
          <a:prstGeom prst="roundRect">
            <a:avLst>
              <a:gd name="adj" fmla="val 137919"/>
            </a:avLst>
          </a:prstGeom>
          <a:solidFill>
            <a:srgbClr val="5D606B"/>
          </a:solidFill>
          <a:ln/>
        </p:spPr>
      </p:sp>
      <p:sp>
        <p:nvSpPr>
          <p:cNvPr id="12" name="Shape 9"/>
          <p:cNvSpPr/>
          <p:nvPr/>
        </p:nvSpPr>
        <p:spPr>
          <a:xfrm>
            <a:off x="7078742" y="3393400"/>
            <a:ext cx="472916" cy="47291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848" y="3481447"/>
            <a:ext cx="296704" cy="29670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366046" y="3465552"/>
            <a:ext cx="343852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Feature Engineering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8366046" y="3885367"/>
            <a:ext cx="55287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features were engineered, including complaint metrics (frequency, type), detailed usage patterns (data, call minutes), and billing history (average spend, payment delays).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6471047" y="4679752"/>
            <a:ext cx="630555" cy="22860"/>
          </a:xfrm>
          <a:prstGeom prst="roundRect">
            <a:avLst>
              <a:gd name="adj" fmla="val 137919"/>
            </a:avLst>
          </a:prstGeom>
          <a:solidFill>
            <a:srgbClr val="5D606B"/>
          </a:solidFill>
          <a:ln/>
        </p:spPr>
      </p:sp>
      <p:sp>
        <p:nvSpPr>
          <p:cNvPr id="17" name="Shape 13"/>
          <p:cNvSpPr/>
          <p:nvPr/>
        </p:nvSpPr>
        <p:spPr>
          <a:xfrm>
            <a:off x="7078742" y="4454723"/>
            <a:ext cx="472916" cy="47291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48" y="4542770"/>
            <a:ext cx="296704" cy="29670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3457337" y="4526875"/>
            <a:ext cx="280701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Master Dataset Creation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735568" y="4946690"/>
            <a:ext cx="55287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master dataset was constructed comprising 8 numerical and 2 categorical features, carefully selected to capture critical indicators of churn.</a:t>
            </a:r>
            <a:endParaRPr lang="en-US" sz="1650" dirty="0"/>
          </a:p>
        </p:txBody>
      </p:sp>
      <p:sp>
        <p:nvSpPr>
          <p:cNvPr id="21" name="Shape 16"/>
          <p:cNvSpPr/>
          <p:nvPr/>
        </p:nvSpPr>
        <p:spPr>
          <a:xfrm>
            <a:off x="7528798" y="5741075"/>
            <a:ext cx="630555" cy="22860"/>
          </a:xfrm>
          <a:prstGeom prst="roundRect">
            <a:avLst>
              <a:gd name="adj" fmla="val 137919"/>
            </a:avLst>
          </a:prstGeom>
          <a:solidFill>
            <a:srgbClr val="5D606B"/>
          </a:solidFill>
          <a:ln/>
        </p:spPr>
      </p:sp>
      <p:sp>
        <p:nvSpPr>
          <p:cNvPr id="22" name="Shape 17"/>
          <p:cNvSpPr/>
          <p:nvPr/>
        </p:nvSpPr>
        <p:spPr>
          <a:xfrm>
            <a:off x="7078742" y="5516047"/>
            <a:ext cx="472916" cy="472916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848" y="5604093"/>
            <a:ext cx="296704" cy="29670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366046" y="5588198"/>
            <a:ext cx="265426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Train-Test Split</a:t>
            </a:r>
            <a:endParaRPr lang="en-US" sz="1900" dirty="0"/>
          </a:p>
        </p:txBody>
      </p:sp>
      <p:sp>
        <p:nvSpPr>
          <p:cNvPr id="25" name="Text 19"/>
          <p:cNvSpPr/>
          <p:nvPr/>
        </p:nvSpPr>
        <p:spPr>
          <a:xfrm>
            <a:off x="8366046" y="6008013"/>
            <a:ext cx="55287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master dataset was split into an 80-20 ratio for training and testing, ensuring the model's ability to generalize to unseen data.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1397" y="576858"/>
            <a:ext cx="1767602" cy="355640"/>
          </a:xfrm>
          <a:prstGeom prst="roundRect">
            <a:avLst>
              <a:gd name="adj" fmla="val 6762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821531" y="636865"/>
            <a:ext cx="1527334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DEVELOPMENT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1397" y="999530"/>
            <a:ext cx="6860024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Selecting the Optimal Predictive Model</a:t>
            </a:r>
            <a:endParaRPr lang="en-US" sz="2950" dirty="0"/>
          </a:p>
        </p:txBody>
      </p:sp>
      <p:sp>
        <p:nvSpPr>
          <p:cNvPr id="5" name="Text 3"/>
          <p:cNvSpPr/>
          <p:nvPr/>
        </p:nvSpPr>
        <p:spPr>
          <a:xfrm>
            <a:off x="701397" y="2469713"/>
            <a:ext cx="4311848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evaluated three prominent machine learning algorithms to identify the most effective for churn prediction: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1397" y="3504009"/>
            <a:ext cx="4311848" cy="1884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Regression: A baseline for binary classification.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Decision Tree: Interpretable, captures non-linear relationships.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 Ensemble method for enhanced accuracy and robustness.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1397" y="5539026"/>
            <a:ext cx="4311848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Hyperparameter tuning with GridSearchCV was crucial for optimizing model performance.</a:t>
            </a:r>
            <a:endParaRPr lang="en-US" sz="15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736" y="1911310"/>
            <a:ext cx="8426768" cy="477512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01397" y="7063859"/>
            <a:ext cx="13227606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Random Forest model emerged as the top performer, achieving a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72% cross-validation accuracy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an impressive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accuracy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on the prediction dataset with optimized parameters (n_estimators=200, max_depth=5).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9981" y="702707"/>
            <a:ext cx="2451378" cy="422910"/>
          </a:xfrm>
          <a:prstGeom prst="roundRect">
            <a:avLst>
              <a:gd name="adj" fmla="val 6486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937022" y="771168"/>
            <a:ext cx="217729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 &amp; DEPLOYMENT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9981" y="1212890"/>
            <a:ext cx="7605474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From Model to Interactive Application</a:t>
            </a:r>
            <a:endParaRPr lang="en-US" sz="3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981" y="2077998"/>
            <a:ext cx="571381" cy="5713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9981" y="2922151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Ecosystem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9981" y="3389114"/>
            <a:ext cx="6378773" cy="714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pandas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data manipulation,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numpy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numerical operations, and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scikit-learn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machine learning.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527" y="2077998"/>
            <a:ext cx="571381" cy="5713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1527" y="2922151"/>
            <a:ext cx="292727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Core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51527" y="3389114"/>
            <a:ext cx="6378893" cy="714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RandomForestClassifier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GridSearchCV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robust model training and optimization.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981" y="4540448"/>
            <a:ext cx="571381" cy="5713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9981" y="5384602"/>
            <a:ext cx="326921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Web Application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99981" y="5851565"/>
            <a:ext cx="6378773" cy="714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Deployed an intuitive and interactive web application using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real-time churn predictions.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1527" y="4540448"/>
            <a:ext cx="571381" cy="57138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1527" y="5384602"/>
            <a:ext cx="268914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Serialization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451527" y="5851565"/>
            <a:ext cx="6378893" cy="714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joblib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efficient serialization and deserialization of the trained machine learning model.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9981" y="6811923"/>
            <a:ext cx="13030438" cy="714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interactive Streamlit dashboard enables stakeholders to input customer data and receive instant churn probability scores, enhancing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8862" y="329089"/>
            <a:ext cx="1192292" cy="186452"/>
          </a:xfrm>
          <a:prstGeom prst="roundRect">
            <a:avLst>
              <a:gd name="adj" fmla="val 7703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490657" y="364927"/>
            <a:ext cx="1048703" cy="114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418862" y="539472"/>
            <a:ext cx="455521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Churn: Our Power BI Dashboard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8862" y="910709"/>
            <a:ext cx="13792676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interactive Power BI dashboard provides a dynamic view of churn prediction. Users can explore key metrics, filter by customer segments, and understand the driving factors behind potential churn.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8862" y="1121569"/>
            <a:ext cx="13792676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dashboard empowers business users to proactively identify at-risk customers, allowing for timely and targeted interventions to improve retention rates and safeguard revenue.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1332428"/>
            <a:ext cx="11939111" cy="65978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2026-02-13T05:10:44Z</dcterms:created>
  <dcterms:modified xsi:type="dcterms:W3CDTF">2026-02-13T05:10:44Z</dcterms:modified>
</cp:coreProperties>
</file>